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10" r:id="rId3"/>
    <p:sldId id="717" r:id="rId4"/>
    <p:sldId id="718" r:id="rId5"/>
    <p:sldId id="71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E9EDF4"/>
    <a:srgbClr val="D0D8E8"/>
    <a:srgbClr val="62A14D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24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368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E03977F4-5E45-4CE3-A81F-29559CB5642E}"/>
    <pc:docChg chg="modSld modMainMaster">
      <pc:chgData name="Thomas Tovinger" userId="d52090d9-82c6-45ae-b052-95c46e96cc30" providerId="ADAL" clId="{E03977F4-5E45-4CE3-A81F-29559CB5642E}" dt="2023-06-02T19:28:25.955" v="12" actId="20577"/>
      <pc:docMkLst>
        <pc:docMk/>
      </pc:docMkLst>
      <pc:sldChg chg="modSp mod">
        <pc:chgData name="Thomas Tovinger" userId="d52090d9-82c6-45ae-b052-95c46e96cc30" providerId="ADAL" clId="{E03977F4-5E45-4CE3-A81F-29559CB5642E}" dt="2023-06-02T19:28:05.837" v="6" actId="13926"/>
        <pc:sldMkLst>
          <pc:docMk/>
          <pc:sldMk cId="0" sldId="303"/>
        </pc:sldMkLst>
        <pc:spChg chg="mod">
          <ac:chgData name="Thomas Tovinger" userId="d52090d9-82c6-45ae-b052-95c46e96cc30" providerId="ADAL" clId="{E03977F4-5E45-4CE3-A81F-29559CB5642E}" dt="2023-06-02T19:28:05.837" v="6" actId="13926"/>
          <ac:spMkLst>
            <pc:docMk/>
            <pc:sldMk cId="0" sldId="303"/>
            <ac:spMk id="2" creationId="{4FC26B74-F733-FF13-1CDD-F2B1333D35AE}"/>
          </ac:spMkLst>
        </pc:spChg>
      </pc:sldChg>
      <pc:sldMasterChg chg="modSp mod">
        <pc:chgData name="Thomas Tovinger" userId="d52090d9-82c6-45ae-b052-95c46e96cc30" providerId="ADAL" clId="{E03977F4-5E45-4CE3-A81F-29559CB5642E}" dt="2023-06-02T19:28:25.955" v="12" actId="20577"/>
        <pc:sldMasterMkLst>
          <pc:docMk/>
          <pc:sldMasterMk cId="0" sldId="2147483729"/>
        </pc:sldMasterMkLst>
        <pc:spChg chg="mod">
          <ac:chgData name="Thomas Tovinger" userId="d52090d9-82c6-45ae-b052-95c46e96cc30" providerId="ADAL" clId="{E03977F4-5E45-4CE3-A81F-29559CB5642E}" dt="2023-06-02T19:28:25.955" v="12" actId="20577"/>
          <ac:spMkLst>
            <pc:docMk/>
            <pc:sldMasterMk cId="0" sldId="2147483729"/>
            <ac:spMk id="2" creationId="{9F5D514C-FDF3-F69E-7923-9EEED4F351A2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5D514C-FDF3-F69E-7923-9EEED4F351A2}"/>
              </a:ext>
            </a:extLst>
          </p:cNvPr>
          <p:cNvSpPr txBox="1"/>
          <p:nvPr userDrawn="1"/>
        </p:nvSpPr>
        <p:spPr>
          <a:xfrm>
            <a:off x="590550" y="645477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SWS-230072: </a:t>
            </a:r>
            <a:r>
              <a:rPr lang="en-US" altLang="de-DE" sz="1200" dirty="0">
                <a:solidFill>
                  <a:schemeClr val="bg1"/>
                </a:solidFill>
              </a:rPr>
              <a:t>SA Rel-19 Workshop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4222363"/>
            <a:ext cx="6866878" cy="2067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</a:pPr>
            <a:r>
              <a:rPr lang="de-DE" altLang="de-DE" sz="2000" dirty="0">
                <a:latin typeface="Arial" charset="0"/>
              </a:rPr>
              <a:t>Zou Lan, SA5 </a:t>
            </a:r>
            <a:r>
              <a:rPr lang="de-DE" altLang="de-DE" sz="2000" dirty="0" err="1">
                <a:latin typeface="Arial" charset="0"/>
              </a:rPr>
              <a:t>Vice</a:t>
            </a:r>
            <a:r>
              <a:rPr lang="de-DE" altLang="de-DE" sz="2000" dirty="0">
                <a:latin typeface="Arial" charset="0"/>
              </a:rPr>
              <a:t> Chair, Huawei</a:t>
            </a:r>
          </a:p>
          <a:p>
            <a:pPr>
              <a:lnSpc>
                <a:spcPct val="80000"/>
              </a:lnSpc>
            </a:pPr>
            <a:r>
              <a:rPr lang="en-GB" altLang="zh-CN" sz="2000" dirty="0">
                <a:latin typeface="Arial" charset="0"/>
              </a:rPr>
              <a:t>Gerald Görmer,</a:t>
            </a:r>
            <a:r>
              <a:rPr lang="de-DE" altLang="de-DE" sz="2000" dirty="0">
                <a:latin typeface="Arial" charset="0"/>
              </a:rPr>
              <a:t> SA5 </a:t>
            </a:r>
            <a:r>
              <a:rPr lang="de-DE" altLang="de-DE" sz="2000" dirty="0" err="1">
                <a:latin typeface="Arial" charset="0"/>
              </a:rPr>
              <a:t>Vice</a:t>
            </a:r>
            <a:r>
              <a:rPr lang="de-DE" altLang="de-DE" sz="2000" dirty="0">
                <a:latin typeface="Arial" charset="0"/>
              </a:rPr>
              <a:t> Chair, </a:t>
            </a:r>
            <a:r>
              <a:rPr lang="en-GB" sz="2000" dirty="0">
                <a:latin typeface="Arial" charset="0"/>
              </a:rPr>
              <a:t>MATRIXX Software</a:t>
            </a:r>
            <a:endParaRPr lang="fr-FR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</a:pPr>
            <a:endParaRPr lang="fr-FR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FontTx/>
              <a:buNone/>
            </a:pP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877988" y="1421596"/>
            <a:ext cx="7225224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WG5 Inputs to Rel-19 SA Workshop –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Rel-19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FF33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Rel-19 Workshop	SWS-230072</a:t>
            </a:r>
            <a:endParaRPr lang="en-US" sz="1050" dirty="0">
              <a:solidFill>
                <a:srgbClr val="FF33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>
                <a:solidFill>
                  <a:srgbClr val="FF3300"/>
                </a:solidFill>
                <a:ea typeface="SimSun" panose="02010600030101010101" pitchFamily="2" charset="-122"/>
              </a:rPr>
              <a:t>Taipei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June 13 – </a:t>
            </a:r>
            <a:r>
              <a:rPr lang="en-GB" sz="1200" b="1" dirty="0">
                <a:solidFill>
                  <a:srgbClr val="FF3300"/>
                </a:solidFill>
                <a:ea typeface="SimSun" panose="02010600030101010101" pitchFamily="2" charset="-122"/>
              </a:rPr>
              <a:t>14</a:t>
            </a:r>
            <a:r>
              <a:rPr lang="en-GB" sz="1200" b="1" dirty="0">
                <a:solidFill>
                  <a:srgbClr val="FF3300"/>
                </a:solidFill>
                <a:effectLst/>
                <a:ea typeface="SimSun" panose="02010600030101010101" pitchFamily="2" charset="-122"/>
              </a:rPr>
              <a:t>, 2023</a:t>
            </a:r>
            <a:endParaRPr lang="en-US" sz="7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99772" y="1067251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sz="3600" b="1" kern="1200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n-ea"/>
                <a:cs typeface="Arial" panose="020B0604020202020204" pitchFamily="34" charset="0"/>
              </a:rPr>
              <a:t>Introduction</a:t>
            </a:r>
            <a:endParaRPr lang="de-DE" altLang="de-DE" sz="3600" b="1" kern="1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869983" y="2429381"/>
            <a:ext cx="6827838" cy="4360301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This document provides a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collection of potential Rel-19 work areas in SA5 to address management and charging aspects, including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Related requirements work in SA1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endorsed in S5-234823 at SA5#149.</a:t>
            </a:r>
            <a:r>
              <a:rPr lang="en-GB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lvl="1" indent="0" eaLnBrk="1" hangingPunct="1">
              <a:buNone/>
              <a:defRPr/>
            </a:pPr>
            <a:endParaRPr lang="en-GB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29433" y="591114"/>
            <a:ext cx="6827838" cy="818147"/>
          </a:xfrm>
        </p:spPr>
        <p:txBody>
          <a:bodyPr/>
          <a:lstStyle/>
          <a:p>
            <a:pPr eaLnBrk="1" hangingPunct="1"/>
            <a:r>
              <a:rPr lang="en-US" sz="3600" b="1" dirty="0">
                <a:effectLst/>
                <a:latin typeface="+mn-lt"/>
                <a:ea typeface="SimSun" panose="02010600030101010101" pitchFamily="2" charset="-122"/>
              </a:rPr>
              <a:t>Rel-19 potential work areas in SA5</a:t>
            </a:r>
            <a:r>
              <a:rPr lang="de-DE" altLang="de-DE" sz="3600" b="1" dirty="0">
                <a:latin typeface="+mn-lt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EDD30C-8FA7-0100-424F-8C2B5C101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60" y="209933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FEF17C84-24C9-DD45-D1D9-AE427350B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33" y="1828801"/>
            <a:ext cx="8491048" cy="377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120E-93D8-FA04-6805-3BD81491F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593592" cy="1143000"/>
          </a:xfrm>
        </p:spPr>
        <p:txBody>
          <a:bodyPr/>
          <a:lstStyle/>
          <a:p>
            <a:r>
              <a:rPr lang="en-US" sz="3600" b="1" dirty="0">
                <a:effectLst/>
                <a:ea typeface="SimSun" panose="02010600030101010101" pitchFamily="2" charset="-122"/>
              </a:rPr>
              <a:t>SA5 Related requirements work in SA1 (1/2)</a:t>
            </a:r>
            <a:endParaRPr lang="en-SE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B7B04-451E-E106-3931-ABF756464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371600"/>
            <a:ext cx="8388350" cy="4830763"/>
          </a:xfrm>
        </p:spPr>
        <p:txBody>
          <a:bodyPr/>
          <a:lstStyle/>
          <a:p>
            <a:r>
              <a:rPr lang="en-GB" sz="24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  <a:cs typeface="+mj-cs"/>
              </a:rPr>
              <a:t>SA1 Rel-19 work which may be related to SA5 OAM</a:t>
            </a:r>
          </a:p>
          <a:p>
            <a:pPr marL="127000">
              <a:spcAft>
                <a:spcPts val="900"/>
              </a:spcAft>
            </a:pPr>
            <a:r>
              <a:rPr lang="en-GB" sz="1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Intelligent and Automation related: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 FS_AIML_MT_Ph2: Study on AI/ML Model Transfer Phase2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7000">
              <a:spcAft>
                <a:spcPts val="900"/>
              </a:spcAft>
            </a:pPr>
            <a:r>
              <a:rPr lang="en-GB" sz="1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Management Architecture and Mechanisms related: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FS_NetShare</a:t>
            </a: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 Study on Network Sharing Aspects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FS_FRMCS_Ph5: Study on FRMCS Phase 5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7000">
              <a:spcAft>
                <a:spcPts val="900"/>
              </a:spcAft>
            </a:pPr>
            <a:r>
              <a:rPr lang="en-GB" sz="1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Support of new services related: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FS_Sensing</a:t>
            </a: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 Study on Integrated Sensing and Communication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FS_AmbientIoT</a:t>
            </a: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 Study on Ambient power-enabled Internet of Things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FS_Metaverse</a:t>
            </a: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 Study on Localized Mobile Metaverse Services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FS_SOBOT: Study on Network of Service Robots with Ambient Intelligence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FS_RAILSS</a:t>
            </a:r>
            <a:r>
              <a:rPr lang="zh-CN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：</a:t>
            </a: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Study on Supporting of Railway Smart Station Services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FS_UAV_Ph3: Study on UAV Phase 3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    FS_5GSAT_Ph3: Study on satellite access - Phase 3</a:t>
            </a:r>
            <a:endParaRPr lang="en-SE" sz="12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FS_EnergyServ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Study on Energy Efficiency as service criteria</a:t>
            </a:r>
            <a:endParaRPr lang="en-SE" sz="1200" b="1" dirty="0">
              <a:solidFill>
                <a:srgbClr val="FF0000"/>
              </a:solidFill>
              <a:latin typeface="+mj-lt"/>
              <a:ea typeface="SimSun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696647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AE7F9-E97B-335B-193C-4558ECB03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  <a:cs typeface="+mj-cs"/>
              </a:rPr>
              <a:t>SA1 Rel-19 work which may be related to SA5 Charging</a:t>
            </a:r>
            <a:endParaRPr lang="en-GB" sz="2400" dirty="0">
              <a:effectLst/>
              <a:latin typeface="+mj-lt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sz="1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Support of new services related: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       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FS_Sensing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Study on Integrated Sensing and Communication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FS_AmbientIoT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Study on Ambient power-enabled Internet of Things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 FS_UAV_Ph3: Study on UAV Phase 3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 FS_5GSAT_Ph3: Study on satellite access - Phase 3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FS_EnergyServ</a:t>
            </a: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Study on Energy Efficiency as service criteria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            EDGINDUS: Edge Computing for Industrial Scenarios</a:t>
            </a:r>
            <a:endParaRPr lang="en-SE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S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3EA9B0-D0A3-2EC3-B900-830F83AB3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685573" cy="1143000"/>
          </a:xfrm>
        </p:spPr>
        <p:txBody>
          <a:bodyPr/>
          <a:lstStyle/>
          <a:p>
            <a:r>
              <a:rPr lang="en-US" sz="3600" b="1" dirty="0">
                <a:effectLst/>
                <a:ea typeface="SimSun" panose="02010600030101010101" pitchFamily="2" charset="-122"/>
              </a:rPr>
              <a:t>SA5 Related requirements work in SA1 (2/2)</a:t>
            </a:r>
            <a:endParaRPr lang="en-SE" sz="3600" b="1" dirty="0"/>
          </a:p>
        </p:txBody>
      </p:sp>
    </p:spTree>
    <p:extLst>
      <p:ext uri="{BB962C8B-B14F-4D97-AF65-F5344CB8AC3E}">
        <p14:creationId xmlns:p14="http://schemas.microsoft.com/office/powerpoint/2010/main" val="189449174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7158</TotalTime>
  <Words>356</Words>
  <Application>Microsoft Office PowerPoint</Application>
  <PresentationFormat>On-screen Show (4:3)</PresentationFormat>
  <Paragraphs>36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PowerPoint Presentation</vt:lpstr>
      <vt:lpstr>Introduction</vt:lpstr>
      <vt:lpstr>Rel-19 potential work areas in SA5 </vt:lpstr>
      <vt:lpstr>SA5 Related requirements work in SA1 (1/2)</vt:lpstr>
      <vt:lpstr>SA5 Related requirements work in SA1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Thomas Tovinger</cp:lastModifiedBy>
  <cp:revision>48</cp:revision>
  <dcterms:created xsi:type="dcterms:W3CDTF">2008-08-30T09:32:10Z</dcterms:created>
  <dcterms:modified xsi:type="dcterms:W3CDTF">2023-06-02T19:28:32Z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